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3" r:id="rId3"/>
    <p:sldId id="274" r:id="rId4"/>
    <p:sldId id="276" r:id="rId5"/>
    <p:sldId id="277" r:id="rId6"/>
    <p:sldId id="258" r:id="rId7"/>
    <p:sldId id="273" r:id="rId8"/>
    <p:sldId id="271" r:id="rId9"/>
    <p:sldId id="268" r:id="rId10"/>
    <p:sldId id="267" r:id="rId11"/>
    <p:sldId id="266" r:id="rId12"/>
    <p:sldId id="259" r:id="rId13"/>
    <p:sldId id="262" r:id="rId14"/>
    <p:sldId id="260" r:id="rId15"/>
    <p:sldId id="264" r:id="rId16"/>
    <p:sldId id="265" r:id="rId17"/>
    <p:sldId id="270" r:id="rId18"/>
    <p:sldId id="257" r:id="rId19"/>
    <p:sldId id="280" r:id="rId20"/>
    <p:sldId id="284" r:id="rId21"/>
    <p:sldId id="281" r:id="rId22"/>
    <p:sldId id="282" r:id="rId23"/>
    <p:sldId id="283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clrMru>
    <a:srgbClr val="FFFF66"/>
    <a:srgbClr val="D6FF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34545" autoAdjust="0"/>
    <p:restoredTop sz="86486" autoAdjust="0"/>
  </p:normalViewPr>
  <p:slideViewPr>
    <p:cSldViewPr snapToGrid="0" snapToObjects="1">
      <p:cViewPr varScale="1">
        <p:scale>
          <a:sx n="56" d="100"/>
          <a:sy n="56" d="100"/>
        </p:scale>
        <p:origin x="-4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419DA-3C2F-FB47-ADEA-0B3761941150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9D292-2738-2945-A7D7-53606378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B6AD7-D131-4F47-AF37-93C58CC31011}" type="datetimeFigureOut">
              <a:rPr lang="en-US" smtClean="0"/>
              <a:pPr/>
              <a:t>6/9/15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658EE-4E00-8F45-B998-3B88B11F8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04E8-A3E4-074D-B28E-96B9D9484D3F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3879-41D9-FA4E-8D85-77CC1DCFD6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hyperlink" Target="http://www.youtube.com/watch?v=f_EQY-0Th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hyperlink" Target="http://www.youtube.com/watch?v=umSjVoQ_Lf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8148"/>
            <a:ext cx="7772400" cy="1470025"/>
          </a:xfrm>
        </p:spPr>
        <p:txBody>
          <a:bodyPr/>
          <a:lstStyle/>
          <a:p>
            <a:r>
              <a:rPr lang="en-US" dirty="0" smtClean="0"/>
              <a:t>East versus 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189" y="3009900"/>
            <a:ext cx="7210053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 comparison of two ports of entry for immigrants into the United States: </a:t>
            </a:r>
          </a:p>
          <a:p>
            <a:r>
              <a:rPr lang="en-US" dirty="0" smtClean="0"/>
              <a:t>Ellis Island (East) and Angel Island (West)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many Americans wish to limit the number of Chinese immigrants?</a:t>
            </a:r>
            <a:endParaRPr lang="en-US" dirty="0"/>
          </a:p>
        </p:txBody>
      </p:sp>
      <p:pic>
        <p:nvPicPr>
          <p:cNvPr id="5" name="Content Placeholder 4" descr="Screen shot 2013-05-05 at 5.25.4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8404" b="-384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8061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In 1850, the California legislature enacted the Foreign Miners Tax, which levied a </a:t>
            </a:r>
            <a:r>
              <a:rPr lang="en-US" sz="1600" u="sng" dirty="0" smtClean="0"/>
              <a:t>monthly $20 tax </a:t>
            </a:r>
            <a:r>
              <a:rPr lang="en-US" sz="1600" dirty="0" smtClean="0"/>
              <a:t>on each foreign miner.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Compelled by the tax, many Chinese were forced to </a:t>
            </a:r>
            <a:r>
              <a:rPr lang="en-US" sz="1600" u="sng" dirty="0" smtClean="0"/>
              <a:t>stop</a:t>
            </a:r>
            <a:r>
              <a:rPr lang="en-US" sz="1600" dirty="0" smtClean="0"/>
              <a:t> prospecting for gold.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The Foreign Miners Tax was the first in a </a:t>
            </a:r>
            <a:r>
              <a:rPr lang="en-US" sz="1600" u="sng" dirty="0" smtClean="0"/>
              <a:t>campaign</a:t>
            </a:r>
            <a:r>
              <a:rPr lang="en-US" sz="1600" dirty="0" smtClean="0"/>
              <a:t> by native-born white Americans to restrict the entry of Chinese laborers into California. 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In 1882, the campaign to restrict immigration to California reached its first climax with the federal </a:t>
            </a:r>
            <a:r>
              <a:rPr lang="en-US" sz="1600" u="sng" dirty="0" smtClean="0"/>
              <a:t>Chinese Exclusion </a:t>
            </a:r>
            <a:r>
              <a:rPr lang="en-US" sz="1600" dirty="0" smtClean="0"/>
              <a:t>Act.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The Act effectively </a:t>
            </a:r>
            <a:r>
              <a:rPr lang="en-US" sz="1600" u="sng" dirty="0" smtClean="0"/>
              <a:t>halted</a:t>
            </a:r>
            <a:r>
              <a:rPr lang="en-US" sz="1600" dirty="0" smtClean="0"/>
              <a:t> Chinese immigration for 10 years and also prohibited Chinese from becoming US citizens.</a:t>
            </a:r>
          </a:p>
        </p:txBody>
      </p:sp>
      <p:pic>
        <p:nvPicPr>
          <p:cNvPr id="6" name="Picture 5" descr="Screen shot 2013-05-16 at 3.58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2686050"/>
            <a:ext cx="59690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Anti-Chinese political cartoons</a:t>
            </a:r>
            <a:br>
              <a:rPr lang="en-US" dirty="0" smtClean="0"/>
            </a:br>
            <a:r>
              <a:rPr lang="en-US" dirty="0" smtClean="0"/>
              <a:t>from that time period</a:t>
            </a:r>
            <a:endParaRPr lang="en-US" dirty="0"/>
          </a:p>
        </p:txBody>
      </p:sp>
      <p:pic>
        <p:nvPicPr>
          <p:cNvPr id="5" name="Content Placeholder 4" descr="Screen shot 2013-05-05 at 5.26.25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661" b="-24661"/>
          <a:stretch>
            <a:fillRect/>
          </a:stretch>
        </p:blipFill>
        <p:spPr/>
      </p:pic>
      <p:pic>
        <p:nvPicPr>
          <p:cNvPr id="7" name="Content Placeholder 6" descr="Screen shot 2013-05-05 at 5.24.55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7966" b="-2796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Island Immigration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Opened as an immigration station from </a:t>
            </a:r>
            <a:r>
              <a:rPr lang="en-US" u="sng" dirty="0" smtClean="0"/>
              <a:t>1910-1940</a:t>
            </a:r>
          </a:p>
          <a:p>
            <a:r>
              <a:rPr lang="en-US" dirty="0" smtClean="0"/>
              <a:t>About </a:t>
            </a:r>
            <a:r>
              <a:rPr lang="en-US" u="sng" dirty="0" smtClean="0"/>
              <a:t>300,000</a:t>
            </a:r>
            <a:r>
              <a:rPr lang="en-US" dirty="0" smtClean="0"/>
              <a:t> immigrants came through Angel Island</a:t>
            </a:r>
          </a:p>
          <a:p>
            <a:r>
              <a:rPr lang="en-US" dirty="0" smtClean="0"/>
              <a:t>Angel Island is located in the northern part of </a:t>
            </a:r>
            <a:r>
              <a:rPr lang="en-US" u="sng" dirty="0" smtClean="0"/>
              <a:t>San Francisco Bay</a:t>
            </a:r>
            <a:r>
              <a:rPr lang="en-US" dirty="0" smtClean="0"/>
              <a:t> and is near both the Golden Gate Bridge and Alcatraz</a:t>
            </a:r>
            <a:endParaRPr lang="en-US" dirty="0"/>
          </a:p>
        </p:txBody>
      </p:sp>
      <p:pic>
        <p:nvPicPr>
          <p:cNvPr id="5" name="Content Placeholder 4" descr="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579" b="-345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Physical exams at Angel Island</a:t>
            </a:r>
            <a:endParaRPr lang="en-US" sz="3100" dirty="0"/>
          </a:p>
        </p:txBody>
      </p:sp>
      <p:pic>
        <p:nvPicPr>
          <p:cNvPr id="7" name="Content Placeholder 6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3779" b="-5377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300" dirty="0" smtClean="0"/>
              <a:t>After being assigned a barrack and bunk, new arrivals underwent a </a:t>
            </a:r>
            <a:r>
              <a:rPr lang="en-US" sz="2300" u="sng" dirty="0" smtClean="0"/>
              <a:t>medical examination </a:t>
            </a:r>
            <a:r>
              <a:rPr lang="en-US" sz="2300" dirty="0" smtClean="0"/>
              <a:t>shortly after reaching the island. Unfamiliar with the language, customs, and Western medical procedures, the examination was often characterized by newcomers as </a:t>
            </a:r>
            <a:r>
              <a:rPr lang="en-US" sz="2300" u="sng" dirty="0" smtClean="0"/>
              <a:t>humiliating</a:t>
            </a:r>
            <a:r>
              <a:rPr lang="en-US" sz="2300" dirty="0" smtClean="0"/>
              <a:t> and barbaric.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Interrogation Sessions</a:t>
            </a:r>
            <a:endParaRPr lang="en-US" sz="3100" dirty="0"/>
          </a:p>
        </p:txBody>
      </p:sp>
      <p:pic>
        <p:nvPicPr>
          <p:cNvPr id="5" name="Content Placeholder 4" descr="Screen shot 2013-05-05 at 5.27.1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7311" b="-373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Interrogations were conducted by two immigration inspectors and a stenographer. A government interpreter translated the </a:t>
            </a:r>
            <a:r>
              <a:rPr lang="en-US" sz="2400" u="sng" dirty="0" smtClean="0"/>
              <a:t>questions</a:t>
            </a:r>
            <a:r>
              <a:rPr lang="en-US" sz="2400" dirty="0" smtClean="0"/>
              <a:t> and </a:t>
            </a:r>
            <a:r>
              <a:rPr lang="en-US" sz="2400" u="sng" dirty="0" smtClean="0"/>
              <a:t>responses</a:t>
            </a:r>
            <a:r>
              <a:rPr lang="en-US" sz="2400" dirty="0" smtClean="0"/>
              <a:t>, which were typed into an applicant's file during the sessions.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20" y="273050"/>
            <a:ext cx="3562758" cy="74967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Life on Angel Island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Chinese women walking around Angel Island with umbrellas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Notice that unlike Ellis Island, immigrants coming through Angel Island could be detained for a longer period of time due to the fact that the island </a:t>
            </a:r>
            <a:r>
              <a:rPr lang="en-US" sz="2500" u="sng" dirty="0" smtClean="0"/>
              <a:t>was a lot larger than</a:t>
            </a:r>
            <a:r>
              <a:rPr lang="en-US" sz="2500" dirty="0" smtClean="0"/>
              <a:t> Ellis.</a:t>
            </a:r>
            <a:endParaRPr lang="en-US" sz="2500" dirty="0"/>
          </a:p>
        </p:txBody>
      </p:sp>
      <p:pic>
        <p:nvPicPr>
          <p:cNvPr id="8" name="Content Placeholder 7" descr="017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023" b="-120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5436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ln>
                  <a:solidFill>
                    <a:srgbClr val="D6FFF9"/>
                  </a:solidFill>
                </a:ln>
                <a:hlinkClick r:id="rId3"/>
              </a:rPr>
              <a:t>Documentary:  Angel Island</a:t>
            </a:r>
            <a:endParaRPr lang="en-US" dirty="0">
              <a:ln>
                <a:solidFill>
                  <a:srgbClr val="D6FFF9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 </a:t>
            </a:r>
            <a:r>
              <a:rPr lang="en-US" dirty="0" err="1" smtClean="0"/>
              <a:t>Keng</a:t>
            </a:r>
            <a:r>
              <a:rPr lang="en-US" dirty="0" smtClean="0"/>
              <a:t> Wong: A personal account from Angel Island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Y_620.gif"/>
          <p:cNvPicPr>
            <a:picLocks noChangeAspect="1"/>
          </p:cNvPicPr>
          <p:nvPr/>
        </p:nvPicPr>
        <p:blipFill>
          <a:blip r:embed="rId3"/>
          <a:srcRect l="51565"/>
          <a:stretch>
            <a:fillRect/>
          </a:stretch>
        </p:blipFill>
        <p:spPr>
          <a:xfrm>
            <a:off x="4832815" y="0"/>
            <a:ext cx="4539372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Angel and Ellis islands both closed.  The obvious question then 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immigrants enter the US now?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u="sng" dirty="0" smtClean="0"/>
              <a:t>BCR</a:t>
            </a:r>
            <a:r>
              <a:rPr lang="en-US" sz="3300" dirty="0" smtClean="0"/>
              <a:t>:  </a:t>
            </a:r>
            <a:r>
              <a:rPr lang="en-US" sz="2600" dirty="0" smtClean="0"/>
              <a:t>How should the story of Angel Island be told today?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 FAQ’s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2099"/>
          </a:xfrm>
        </p:spPr>
        <p:txBody>
          <a:bodyPr>
            <a:normAutofit fontScale="77500" lnSpcReduction="20000"/>
          </a:bodyPr>
          <a:lstStyle/>
          <a:p>
            <a:r>
              <a:rPr lang="en-US" sz="3355" u="sng" dirty="0" smtClean="0"/>
              <a:t>Political</a:t>
            </a:r>
            <a:r>
              <a:rPr lang="en-US" sz="3355" dirty="0" smtClean="0"/>
              <a:t> and </a:t>
            </a:r>
            <a:r>
              <a:rPr lang="en-US" sz="3355" u="sng" dirty="0" smtClean="0"/>
              <a:t>religious</a:t>
            </a:r>
            <a:r>
              <a:rPr lang="en-US" sz="3355" dirty="0" smtClean="0"/>
              <a:t> unrest in Europe during the late 1800’s sparked the migration of millions of Europeans to the U.S.</a:t>
            </a:r>
          </a:p>
          <a:p>
            <a:r>
              <a:rPr lang="en-US" sz="3355" dirty="0" smtClean="0"/>
              <a:t>Located in New York Harbor</a:t>
            </a:r>
          </a:p>
          <a:p>
            <a:r>
              <a:rPr lang="en-US" sz="3355" dirty="0" smtClean="0"/>
              <a:t>The Island is near the </a:t>
            </a:r>
            <a:r>
              <a:rPr lang="en-US" sz="3355" u="sng" dirty="0" smtClean="0"/>
              <a:t>Statue of Liberty</a:t>
            </a:r>
          </a:p>
          <a:p>
            <a:r>
              <a:rPr lang="en-US" sz="3355" smtClean="0"/>
              <a:t>More than </a:t>
            </a:r>
            <a:r>
              <a:rPr lang="en-US" sz="3355" u="sng" dirty="0" smtClean="0"/>
              <a:t>12 million </a:t>
            </a:r>
            <a:r>
              <a:rPr lang="en-US" sz="3355" dirty="0" smtClean="0"/>
              <a:t>immigrants were processed </a:t>
            </a:r>
          </a:p>
          <a:p>
            <a:r>
              <a:rPr lang="en-US" sz="3355" dirty="0" smtClean="0"/>
              <a:t>Ellis Island was opened for </a:t>
            </a:r>
            <a:r>
              <a:rPr lang="en-US" sz="3355" u="sng" dirty="0" smtClean="0"/>
              <a:t>62</a:t>
            </a:r>
            <a:r>
              <a:rPr lang="en-US" sz="3355" dirty="0" smtClean="0"/>
              <a:t> years (</a:t>
            </a:r>
            <a:r>
              <a:rPr lang="en-US" sz="3355" u="sng" dirty="0" smtClean="0"/>
              <a:t>1892</a:t>
            </a:r>
            <a:r>
              <a:rPr lang="en-US" sz="3355" dirty="0" smtClean="0"/>
              <a:t>-1954)</a:t>
            </a:r>
          </a:p>
          <a:p>
            <a:r>
              <a:rPr lang="en-US" sz="3355" dirty="0" smtClean="0"/>
              <a:t>On May 11</a:t>
            </a:r>
            <a:r>
              <a:rPr lang="en-US" sz="3355" baseline="30000" dirty="0" smtClean="0"/>
              <a:t>th</a:t>
            </a:r>
            <a:r>
              <a:rPr lang="en-US" sz="3355" dirty="0" smtClean="0"/>
              <a:t>, 1965 LBJ signed legislation making the Statue of Liberty and Ellis Island a joint national monument </a:t>
            </a:r>
          </a:p>
          <a:p>
            <a:r>
              <a:rPr lang="en-US" sz="3355" dirty="0" smtClean="0"/>
              <a:t>Some famous immigrants who came through Ellis Island are </a:t>
            </a:r>
            <a:r>
              <a:rPr lang="en-US" sz="3355" u="sng" dirty="0" smtClean="0"/>
              <a:t>Charlie Chaplin </a:t>
            </a:r>
            <a:r>
              <a:rPr lang="en-US" sz="3355" dirty="0" smtClean="0"/>
              <a:t>and the Trapp family (</a:t>
            </a:r>
            <a:r>
              <a:rPr lang="en-US" sz="3355" i="1" dirty="0" smtClean="0"/>
              <a:t>Sound of Music</a:t>
            </a:r>
            <a:r>
              <a:rPr lang="en-US" sz="3355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i="1" u="sng" dirty="0" smtClean="0"/>
              <a:t>The New Colossus </a:t>
            </a:r>
            <a:r>
              <a:rPr lang="en-US" sz="3500" b="1" dirty="0" smtClean="0"/>
              <a:t>by Emma Lazarus, 1883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2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Not like the brazen giant of Greek fame,</a:t>
            </a:r>
            <a:br>
              <a:rPr lang="en-US" dirty="0" smtClean="0"/>
            </a:br>
            <a:r>
              <a:rPr lang="en-US" dirty="0" smtClean="0"/>
              <a:t>With conquering limbs astride from land to land;</a:t>
            </a:r>
            <a:br>
              <a:rPr lang="en-US" dirty="0" smtClean="0"/>
            </a:br>
            <a:r>
              <a:rPr lang="en-US" dirty="0" smtClean="0"/>
              <a:t>Here at our sea-washed, sunset gates shall stand</a:t>
            </a:r>
            <a:br>
              <a:rPr lang="en-US" dirty="0" smtClean="0"/>
            </a:br>
            <a:r>
              <a:rPr lang="en-US" dirty="0" smtClean="0"/>
              <a:t>A mighty woman with a torch, whose flame</a:t>
            </a:r>
            <a:br>
              <a:rPr lang="en-US" dirty="0" smtClean="0"/>
            </a:br>
            <a:r>
              <a:rPr lang="en-US" dirty="0" smtClean="0"/>
              <a:t>Is the imprisoned lightning, and her name</a:t>
            </a:r>
            <a:br>
              <a:rPr lang="en-US" dirty="0" smtClean="0"/>
            </a:br>
            <a:r>
              <a:rPr lang="en-US" dirty="0" smtClean="0"/>
              <a:t>Mother of Exiles. From her beacon-hand</a:t>
            </a:r>
            <a:br>
              <a:rPr lang="en-US" dirty="0" smtClean="0"/>
            </a:br>
            <a:r>
              <a:rPr lang="en-US" dirty="0" smtClean="0"/>
              <a:t>Glows world-wide welcome; her mild eyes command</a:t>
            </a:r>
            <a:br>
              <a:rPr lang="en-US" dirty="0" smtClean="0"/>
            </a:br>
            <a:r>
              <a:rPr lang="en-US" dirty="0" smtClean="0"/>
              <a:t>The air-bridged harbor that twin cities frame.</a:t>
            </a:r>
            <a:br>
              <a:rPr lang="en-US" dirty="0" smtClean="0"/>
            </a:br>
            <a:r>
              <a:rPr lang="en-US" dirty="0" smtClean="0"/>
              <a:t>"Keep, ancient lands, your storied pomp!" cries she</a:t>
            </a:r>
            <a:br>
              <a:rPr lang="en-US" dirty="0" smtClean="0"/>
            </a:br>
            <a:r>
              <a:rPr lang="en-US" dirty="0" smtClean="0"/>
              <a:t>With silent lips. </a:t>
            </a:r>
            <a:r>
              <a:rPr lang="en-US" b="1" i="1" dirty="0" smtClean="0"/>
              <a:t>"Give me your </a:t>
            </a:r>
            <a:r>
              <a:rPr lang="en-US" b="1" i="1" u="sng" dirty="0" smtClean="0"/>
              <a:t>tired</a:t>
            </a:r>
            <a:r>
              <a:rPr lang="en-US" b="1" i="1" dirty="0" smtClean="0"/>
              <a:t>, your </a:t>
            </a:r>
            <a:r>
              <a:rPr lang="en-US" b="1" i="1" u="sng" dirty="0" smtClean="0"/>
              <a:t>poo</a:t>
            </a:r>
            <a:r>
              <a:rPr lang="en-US" b="1" i="1" dirty="0" smtClean="0"/>
              <a:t>r,</a:t>
            </a:r>
            <a:br>
              <a:rPr lang="en-US" b="1" i="1" dirty="0" smtClean="0"/>
            </a:br>
            <a:r>
              <a:rPr lang="en-US" b="1" i="1" dirty="0" smtClean="0"/>
              <a:t>Your huddled masses yearning to breathe free,</a:t>
            </a:r>
            <a:br>
              <a:rPr lang="en-US" b="1" i="1" dirty="0" smtClean="0"/>
            </a:br>
            <a:r>
              <a:rPr lang="en-US" b="1" i="1" dirty="0" smtClean="0"/>
              <a:t>The wretched </a:t>
            </a:r>
            <a:r>
              <a:rPr lang="en-US" b="1" i="1" u="sng" dirty="0" smtClean="0"/>
              <a:t>refuse</a:t>
            </a:r>
            <a:r>
              <a:rPr lang="en-US" b="1" i="1" dirty="0" smtClean="0"/>
              <a:t> of your teeming shore.</a:t>
            </a:r>
            <a:br>
              <a:rPr lang="en-US" b="1" i="1" dirty="0" smtClean="0"/>
            </a:br>
            <a:r>
              <a:rPr lang="en-US" b="1" i="1" dirty="0" smtClean="0"/>
              <a:t>Send these, the </a:t>
            </a:r>
            <a:r>
              <a:rPr lang="en-US" b="1" i="1" u="sng" dirty="0" smtClean="0"/>
              <a:t>homeless</a:t>
            </a:r>
            <a:r>
              <a:rPr lang="en-US" b="1" i="1" dirty="0" smtClean="0"/>
              <a:t>, tempest-tossed to me,</a:t>
            </a:r>
            <a:br>
              <a:rPr lang="en-US" b="1" i="1" dirty="0" smtClean="0"/>
            </a:br>
            <a:r>
              <a:rPr lang="en-US" b="1" i="1" dirty="0" smtClean="0"/>
              <a:t>I lift my lamp beside the golden door!”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Colossus (Rhodes) and the new colossus (Lady Liberty)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One of the </a:t>
            </a:r>
            <a:r>
              <a:rPr lang="en-US" u="sng" dirty="0" smtClean="0"/>
              <a:t>7 wonders </a:t>
            </a:r>
            <a:r>
              <a:rPr lang="en-US" dirty="0" smtClean="0"/>
              <a:t>of </a:t>
            </a:r>
          </a:p>
          <a:p>
            <a:pPr algn="ctr"/>
            <a:r>
              <a:rPr lang="en-US" dirty="0" smtClean="0"/>
              <a:t>the ancient world</a:t>
            </a:r>
            <a:endParaRPr lang="en-US" dirty="0"/>
          </a:p>
        </p:txBody>
      </p:sp>
      <p:pic>
        <p:nvPicPr>
          <p:cNvPr id="9" name="Content Placeholder 8" descr="colossus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911" b="-1291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11355"/>
          </a:xfrm>
        </p:spPr>
        <p:txBody>
          <a:bodyPr>
            <a:normAutofit/>
          </a:bodyPr>
          <a:lstStyle/>
          <a:p>
            <a:pPr algn="ctr"/>
            <a:r>
              <a:rPr lang="en-US" sz="1900" dirty="0" smtClean="0"/>
              <a:t>A gift to the US from </a:t>
            </a:r>
            <a:r>
              <a:rPr lang="en-US" sz="1900" u="sng" dirty="0" smtClean="0"/>
              <a:t>France</a:t>
            </a:r>
            <a:endParaRPr lang="en-US" sz="1900" u="sng" dirty="0"/>
          </a:p>
        </p:txBody>
      </p:sp>
      <p:pic>
        <p:nvPicPr>
          <p:cNvPr id="12" name="Content Placeholder 11" descr="Statue+of+Liberty+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8193" r="-1819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D6FFF9"/>
                </a:solidFill>
                <a:hlinkClick r:id="rId3"/>
              </a:rPr>
              <a:t>Documentary:  Ellis Island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D6FF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 about Angel Island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California History</a:t>
            </a:r>
            <a:endParaRPr lang="en-US" sz="3100" dirty="0"/>
          </a:p>
        </p:txBody>
      </p:sp>
      <p:pic>
        <p:nvPicPr>
          <p:cNvPr id="5" name="Content Placeholder 4" descr="Treaty_of_Guadalupe_Hidalgo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160" b="-81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600" dirty="0" smtClean="0"/>
              <a:t>The U.S. obtained the “California territory” from Mexico as a result of the Mexican-American War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The war was fought from 18</a:t>
            </a:r>
            <a:r>
              <a:rPr lang="en-US" sz="2600" u="sng" dirty="0" smtClean="0"/>
              <a:t>46</a:t>
            </a:r>
            <a:r>
              <a:rPr lang="en-US" sz="2600" dirty="0" smtClean="0"/>
              <a:t>-18</a:t>
            </a:r>
            <a:r>
              <a:rPr lang="en-US" sz="2600" u="sng" dirty="0" smtClean="0"/>
              <a:t>48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The </a:t>
            </a:r>
            <a:r>
              <a:rPr lang="en-US" sz="2600" u="sng" dirty="0" smtClean="0"/>
              <a:t>US</a:t>
            </a:r>
            <a:r>
              <a:rPr lang="en-US" sz="2600" dirty="0" smtClean="0"/>
              <a:t> won the war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California became a state in </a:t>
            </a:r>
            <a:r>
              <a:rPr lang="en-US" sz="2600" u="sng" dirty="0" smtClean="0"/>
              <a:t>1850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Gold Rush</a:t>
            </a:r>
            <a:endParaRPr lang="en-US" sz="3100" dirty="0"/>
          </a:p>
        </p:txBody>
      </p:sp>
      <p:pic>
        <p:nvPicPr>
          <p:cNvPr id="5" name="Content Placeholder 4" descr="Screen shot 2013-05-05 at 5.25.1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9083" b="-390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0105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In </a:t>
            </a:r>
            <a:r>
              <a:rPr lang="en-US" sz="2000" u="sng" dirty="0" smtClean="0"/>
              <a:t>1846</a:t>
            </a:r>
            <a:r>
              <a:rPr lang="en-US" sz="2000" dirty="0" smtClean="0"/>
              <a:t> only about </a:t>
            </a:r>
            <a:r>
              <a:rPr lang="en-US" sz="2000" u="sng" dirty="0" smtClean="0"/>
              <a:t>200</a:t>
            </a:r>
            <a:r>
              <a:rPr lang="en-US" sz="2000" dirty="0" smtClean="0"/>
              <a:t> people lived in what is today San Francisco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In January </a:t>
            </a:r>
            <a:r>
              <a:rPr lang="en-US" sz="2000" smtClean="0"/>
              <a:t>of</a:t>
            </a:r>
            <a:r>
              <a:rPr lang="en-US" sz="2000" u="sng" smtClean="0"/>
              <a:t> </a:t>
            </a:r>
            <a:r>
              <a:rPr lang="en-US" sz="2000" smtClean="0"/>
              <a:t>1848</a:t>
            </a:r>
            <a:r>
              <a:rPr lang="en-US" sz="2000" u="sng" smtClean="0"/>
              <a:t> </a:t>
            </a:r>
            <a:r>
              <a:rPr lang="en-US" sz="2000" u="sng" dirty="0" smtClean="0"/>
              <a:t>James Marshall</a:t>
            </a:r>
            <a:r>
              <a:rPr lang="en-US" sz="2000" dirty="0" smtClean="0"/>
              <a:t> discovered gold about 200 miles to the East of the town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As news spread, many people came from all over the </a:t>
            </a:r>
            <a:r>
              <a:rPr lang="en-US" sz="2000" u="sng" dirty="0" smtClean="0"/>
              <a:t>country</a:t>
            </a:r>
            <a:r>
              <a:rPr lang="en-US" sz="2000" dirty="0" smtClean="0"/>
              <a:t> and the </a:t>
            </a:r>
            <a:r>
              <a:rPr lang="en-US" sz="2000" u="sng" dirty="0" smtClean="0"/>
              <a:t>world</a:t>
            </a:r>
            <a:r>
              <a:rPr lang="en-US" sz="2000" dirty="0" smtClean="0"/>
              <a:t>, including many from </a:t>
            </a:r>
            <a:r>
              <a:rPr lang="en-US" sz="2000" u="sng" dirty="0" smtClean="0"/>
              <a:t>China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These men came to be known as “49ers.”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Most of the people came through San Francisco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By </a:t>
            </a:r>
            <a:r>
              <a:rPr lang="en-US" sz="2000" u="sng" dirty="0" smtClean="0"/>
              <a:t>1854</a:t>
            </a:r>
            <a:r>
              <a:rPr lang="en-US" sz="2000" dirty="0" smtClean="0"/>
              <a:t> the town had grown to </a:t>
            </a:r>
            <a:r>
              <a:rPr lang="en-US" sz="2000" u="sng" dirty="0" smtClean="0"/>
              <a:t>36,000</a:t>
            </a:r>
            <a:r>
              <a:rPr lang="en-US" sz="2000" dirty="0" smtClean="0"/>
              <a:t> residents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 descr="49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513" y="668152"/>
            <a:ext cx="5678487" cy="567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1344</TotalTime>
  <Words>792</Words>
  <Application>Microsoft Macintosh PowerPoint</Application>
  <PresentationFormat>On-screen Show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East versus West</vt:lpstr>
      <vt:lpstr>Slide 2</vt:lpstr>
      <vt:lpstr>Ellis Island FAQ’s</vt:lpstr>
      <vt:lpstr>The New Colossus by Emma Lazarus, 1883</vt:lpstr>
      <vt:lpstr>The old Colossus (Rhodes) and the new colossus (Lady Liberty)</vt:lpstr>
      <vt:lpstr>Slide 6</vt:lpstr>
      <vt:lpstr>Background information about Angel Island</vt:lpstr>
      <vt:lpstr>California History</vt:lpstr>
      <vt:lpstr>Gold Rush</vt:lpstr>
      <vt:lpstr>Why did many Americans wish to limit the number of Chinese immigrants?</vt:lpstr>
      <vt:lpstr>Anti-Chinese political cartoons from that time period</vt:lpstr>
      <vt:lpstr>Angel Island Immigration Station</vt:lpstr>
      <vt:lpstr>Slide 13</vt:lpstr>
      <vt:lpstr>Physical exams at Angel Island</vt:lpstr>
      <vt:lpstr>Slide 15</vt:lpstr>
      <vt:lpstr>Interrogation Sessions</vt:lpstr>
      <vt:lpstr>Life on Angel Island</vt:lpstr>
      <vt:lpstr>Slide 18</vt:lpstr>
      <vt:lpstr>Li Keng Wong: A personal account from Angel Island</vt:lpstr>
      <vt:lpstr>Slide 20</vt:lpstr>
      <vt:lpstr>Angel and Ellis islands both closed.  The obvious question then is…</vt:lpstr>
      <vt:lpstr>How do immigrants enter the US now?</vt:lpstr>
      <vt:lpstr>Slide 23</vt:lpstr>
      <vt:lpstr>BCR:  How should the story of Angel Island be told today?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 Island</dc:title>
  <dc:creator>Howard County Administrator</dc:creator>
  <cp:lastModifiedBy>Howard County Administrator</cp:lastModifiedBy>
  <cp:revision>86</cp:revision>
  <cp:lastPrinted>2013-05-07T16:05:08Z</cp:lastPrinted>
  <dcterms:created xsi:type="dcterms:W3CDTF">2015-06-09T12:33:13Z</dcterms:created>
  <dcterms:modified xsi:type="dcterms:W3CDTF">2015-06-09T15:17:06Z</dcterms:modified>
</cp:coreProperties>
</file>